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45"/>
    <p:restoredTop sz="94670"/>
  </p:normalViewPr>
  <p:slideViewPr>
    <p:cSldViewPr snapToGrid="0" snapToObjects="1">
      <p:cViewPr varScale="1">
        <p:scale>
          <a:sx n="137" d="100"/>
          <a:sy n="137" d="100"/>
        </p:scale>
        <p:origin x="200" y="32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053E5-D9A5-1641-BCC8-ECBCE1E74604}" type="datetimeFigureOut">
              <a:rPr lang="en-US" smtClean="0"/>
              <a:t>12/17/18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59CA9-9918-6A43-A687-1294CDD06796}" type="slidenum">
              <a:rPr lang="en-US" smtClean="0"/>
              <a:t>‹#›</a:t>
            </a:fld>
            <a:endParaRPr lang="en-US"/>
          </a:p>
        </p:txBody>
      </p:sp>
    </p:spTree>
    <p:extLst>
      <p:ext uri="{BB962C8B-B14F-4D97-AF65-F5344CB8AC3E}">
        <p14:creationId xmlns:p14="http://schemas.microsoft.com/office/powerpoint/2010/main" val="140583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 are Team EMS. In this video, I will be talking about the EMS Responder app that we developed, as well as the predictive model that powers it.</a:t>
            </a:r>
          </a:p>
        </p:txBody>
      </p:sp>
      <p:sp>
        <p:nvSpPr>
          <p:cNvPr id="4" name="Slide Number Placeholder 3"/>
          <p:cNvSpPr>
            <a:spLocks noGrp="1"/>
          </p:cNvSpPr>
          <p:nvPr>
            <p:ph type="sldNum" sz="quarter" idx="5"/>
          </p:nvPr>
        </p:nvSpPr>
        <p:spPr/>
        <p:txBody>
          <a:bodyPr/>
          <a:lstStyle/>
          <a:p>
            <a:fld id="{96959CA9-9918-6A43-A687-1294CDD06796}" type="slidenum">
              <a:rPr lang="en-US" smtClean="0"/>
              <a:t>1</a:t>
            </a:fld>
            <a:endParaRPr lang="en-US"/>
          </a:p>
        </p:txBody>
      </p:sp>
    </p:spTree>
    <p:extLst>
      <p:ext uri="{BB962C8B-B14F-4D97-AF65-F5344CB8AC3E}">
        <p14:creationId xmlns:p14="http://schemas.microsoft.com/office/powerpoint/2010/main" val="2269342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is a navigation system built into the app. When a call comes in and the location becomes available, the app displays it and allows responders on standby to accept and respond with a few taps. They will then receive turn-by-turn navigations to that location. Accepting a call and starting the navigation process will notify dispatch that the unit is already responding to a call, reducing latency and intermediary communication. Responders will also be given the option to request backup in-app as needed.</a:t>
            </a:r>
          </a:p>
        </p:txBody>
      </p:sp>
      <p:sp>
        <p:nvSpPr>
          <p:cNvPr id="4" name="Slide Number Placeholder 3"/>
          <p:cNvSpPr>
            <a:spLocks noGrp="1"/>
          </p:cNvSpPr>
          <p:nvPr>
            <p:ph type="sldNum" sz="quarter" idx="5"/>
          </p:nvPr>
        </p:nvSpPr>
        <p:spPr/>
        <p:txBody>
          <a:bodyPr/>
          <a:lstStyle/>
          <a:p>
            <a:fld id="{96959CA9-9918-6A43-A687-1294CDD06796}" type="slidenum">
              <a:rPr lang="en-US" smtClean="0"/>
              <a:t>10</a:t>
            </a:fld>
            <a:endParaRPr lang="en-US"/>
          </a:p>
        </p:txBody>
      </p:sp>
    </p:spTree>
    <p:extLst>
      <p:ext uri="{BB962C8B-B14F-4D97-AF65-F5344CB8AC3E}">
        <p14:creationId xmlns:p14="http://schemas.microsoft.com/office/powerpoint/2010/main" val="366784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forward, there are a couple improvements we can make. For the model, we wish to identify additional demographic and socioeconomic variables </a:t>
            </a:r>
            <a:r>
              <a:rPr lang="en-US" sz="1200" dirty="0">
                <a:solidFill>
                  <a:schemeClr val="bg1"/>
                </a:solidFill>
              </a:rPr>
              <a:t>that may contribute to generating EMS calls to improve the predictive power of our model. On the app side, we wish to incorporate the ability for the navigation system to override traffic and road directions so responders with their sirens on can utilize all available roadway when responding to an emergency.</a:t>
            </a:r>
            <a:endParaRPr lang="en-US" dirty="0"/>
          </a:p>
        </p:txBody>
      </p:sp>
      <p:sp>
        <p:nvSpPr>
          <p:cNvPr id="4" name="Slide Number Placeholder 3"/>
          <p:cNvSpPr>
            <a:spLocks noGrp="1"/>
          </p:cNvSpPr>
          <p:nvPr>
            <p:ph type="sldNum" sz="quarter" idx="5"/>
          </p:nvPr>
        </p:nvSpPr>
        <p:spPr/>
        <p:txBody>
          <a:bodyPr/>
          <a:lstStyle/>
          <a:p>
            <a:fld id="{96959CA9-9918-6A43-A687-1294CDD06796}" type="slidenum">
              <a:rPr lang="en-US" smtClean="0"/>
              <a:t>11</a:t>
            </a:fld>
            <a:endParaRPr lang="en-US"/>
          </a:p>
        </p:txBody>
      </p:sp>
    </p:spTree>
    <p:extLst>
      <p:ext uri="{BB962C8B-B14F-4D97-AF65-F5344CB8AC3E}">
        <p14:creationId xmlns:p14="http://schemas.microsoft.com/office/powerpoint/2010/main" val="1737006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959CA9-9918-6A43-A687-1294CDD06796}" type="slidenum">
              <a:rPr lang="en-US" smtClean="0"/>
              <a:t>12</a:t>
            </a:fld>
            <a:endParaRPr lang="en-US"/>
          </a:p>
        </p:txBody>
      </p:sp>
    </p:spTree>
    <p:extLst>
      <p:ext uri="{BB962C8B-B14F-4D97-AF65-F5344CB8AC3E}">
        <p14:creationId xmlns:p14="http://schemas.microsoft.com/office/powerpoint/2010/main" val="188385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overview, nobody wants to run into an emergency, call for help, then having to wait forever, leading to the policy question of: Can we predict the locations of EMS calls such that EMS responders can strategically post in certain locations before an emergency arises, such that when one does occur, response times can be minimized. This is where the Responder app comes in. It is designed for EMS responders to enhance the strategic resource allocation and improve response times in Marin County, California.</a:t>
            </a:r>
          </a:p>
        </p:txBody>
      </p:sp>
      <p:sp>
        <p:nvSpPr>
          <p:cNvPr id="4" name="Slide Number Placeholder 3"/>
          <p:cNvSpPr>
            <a:spLocks noGrp="1"/>
          </p:cNvSpPr>
          <p:nvPr>
            <p:ph type="sldNum" sz="quarter" idx="5"/>
          </p:nvPr>
        </p:nvSpPr>
        <p:spPr/>
        <p:txBody>
          <a:bodyPr/>
          <a:lstStyle/>
          <a:p>
            <a:fld id="{96959CA9-9918-6A43-A687-1294CDD06796}" type="slidenum">
              <a:rPr lang="en-US" smtClean="0"/>
              <a:t>2</a:t>
            </a:fld>
            <a:endParaRPr lang="en-US"/>
          </a:p>
        </p:txBody>
      </p:sp>
    </p:spTree>
    <p:extLst>
      <p:ext uri="{BB962C8B-B14F-4D97-AF65-F5344CB8AC3E}">
        <p14:creationId xmlns:p14="http://schemas.microsoft.com/office/powerpoint/2010/main" val="260332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behind our algorithm is to try to get help to people who need it as quickly as possible. Shorter wait times can mean better chances of survival for patients. Here is a use case demonstration for our algorithm. When an EMS call is placed, the location information is collected, which feeds into the model that predicts future EMS call locations based on where these calls occurred in the past. This will allow responders to identify higher risk areas so they can respond accordingly.</a:t>
            </a:r>
          </a:p>
        </p:txBody>
      </p:sp>
      <p:sp>
        <p:nvSpPr>
          <p:cNvPr id="4" name="Slide Number Placeholder 3"/>
          <p:cNvSpPr>
            <a:spLocks noGrp="1"/>
          </p:cNvSpPr>
          <p:nvPr>
            <p:ph type="sldNum" sz="quarter" idx="5"/>
          </p:nvPr>
        </p:nvSpPr>
        <p:spPr/>
        <p:txBody>
          <a:bodyPr/>
          <a:lstStyle/>
          <a:p>
            <a:fld id="{96959CA9-9918-6A43-A687-1294CDD06796}" type="slidenum">
              <a:rPr lang="en-US" smtClean="0"/>
              <a:t>3</a:t>
            </a:fld>
            <a:endParaRPr lang="en-US"/>
          </a:p>
        </p:txBody>
      </p:sp>
    </p:spTree>
    <p:extLst>
      <p:ext uri="{BB962C8B-B14F-4D97-AF65-F5344CB8AC3E}">
        <p14:creationId xmlns:p14="http://schemas.microsoft.com/office/powerpoint/2010/main" val="3411421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current decision process, when a 911 call is placed, it is routed to the dispatcher, who gathers information from the caller and decides the necessary resources to respond to the incident. The dispatcher then contacts the teams with those resources to respond. There is a lot of intermediary communications going on, and if limited resources are overwhelmed or strained by other incidents, this can result in delays. In real emergencies, these delays may pose serious life-or-death situations for the victims.</a:t>
            </a:r>
          </a:p>
        </p:txBody>
      </p:sp>
      <p:sp>
        <p:nvSpPr>
          <p:cNvPr id="4" name="Slide Number Placeholder 3"/>
          <p:cNvSpPr>
            <a:spLocks noGrp="1"/>
          </p:cNvSpPr>
          <p:nvPr>
            <p:ph type="sldNum" sz="quarter" idx="5"/>
          </p:nvPr>
        </p:nvSpPr>
        <p:spPr/>
        <p:txBody>
          <a:bodyPr/>
          <a:lstStyle/>
          <a:p>
            <a:fld id="{96959CA9-9918-6A43-A687-1294CDD06796}" type="slidenum">
              <a:rPr lang="en-US" smtClean="0"/>
              <a:t>4</a:t>
            </a:fld>
            <a:endParaRPr lang="en-US"/>
          </a:p>
        </p:txBody>
      </p:sp>
    </p:spTree>
    <p:extLst>
      <p:ext uri="{BB962C8B-B14F-4D97-AF65-F5344CB8AC3E}">
        <p14:creationId xmlns:p14="http://schemas.microsoft.com/office/powerpoint/2010/main" val="383208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outcomes of interest for our algorithm are faster response times to get victims to the care they need, less stress for EMS crew responding to emergencies, and maximizes use of limited resources by optimizing its allocation. We hope to take a more proactive approach to EMS to foster a safer community, with happier residents and also making the jobs of EMS crew more manageable</a:t>
            </a:r>
          </a:p>
        </p:txBody>
      </p:sp>
      <p:sp>
        <p:nvSpPr>
          <p:cNvPr id="4" name="Slide Number Placeholder 3"/>
          <p:cNvSpPr>
            <a:spLocks noGrp="1"/>
          </p:cNvSpPr>
          <p:nvPr>
            <p:ph type="sldNum" sz="quarter" idx="5"/>
          </p:nvPr>
        </p:nvSpPr>
        <p:spPr/>
        <p:txBody>
          <a:bodyPr/>
          <a:lstStyle/>
          <a:p>
            <a:fld id="{96959CA9-9918-6A43-A687-1294CDD06796}" type="slidenum">
              <a:rPr lang="en-US" smtClean="0"/>
              <a:t>5</a:t>
            </a:fld>
            <a:endParaRPr lang="en-US"/>
          </a:p>
        </p:txBody>
      </p:sp>
    </p:spTree>
    <p:extLst>
      <p:ext uri="{BB962C8B-B14F-4D97-AF65-F5344CB8AC3E}">
        <p14:creationId xmlns:p14="http://schemas.microsoft.com/office/powerpoint/2010/main" val="578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dataset we used is the emergency incidents data from the Marin County open data website. We also included data on the locations of schools, libraries, nursing homes, medical facilities, law enforcement, and fire stations within the county as predictor variables. We first divided Marin County into a series of fishnet cells and aggregated the call count in each cell. We then wrangled all facilities locations into the same fishnet and feature-engineered distance variables as additional predictors. The maps here show some of this information for our predictor variables.</a:t>
            </a:r>
          </a:p>
        </p:txBody>
      </p:sp>
      <p:sp>
        <p:nvSpPr>
          <p:cNvPr id="4" name="Slide Number Placeholder 3"/>
          <p:cNvSpPr>
            <a:spLocks noGrp="1"/>
          </p:cNvSpPr>
          <p:nvPr>
            <p:ph type="sldNum" sz="quarter" idx="5"/>
          </p:nvPr>
        </p:nvSpPr>
        <p:spPr/>
        <p:txBody>
          <a:bodyPr/>
          <a:lstStyle/>
          <a:p>
            <a:fld id="{96959CA9-9918-6A43-A687-1294CDD06796}" type="slidenum">
              <a:rPr lang="en-US" smtClean="0"/>
              <a:t>6</a:t>
            </a:fld>
            <a:endParaRPr lang="en-US"/>
          </a:p>
        </p:txBody>
      </p:sp>
    </p:spTree>
    <p:extLst>
      <p:ext uri="{BB962C8B-B14F-4D97-AF65-F5344CB8AC3E}">
        <p14:creationId xmlns:p14="http://schemas.microsoft.com/office/powerpoint/2010/main" val="419153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a Poisson regression model with the number of calls in each fishnet as the dependent variable. We selected this model because we are modeling a rare event that does not follow a linear distribution. We validated our model using spatially-dependent test sets, using a training set of 60% of all EMS calls and a test set on the remaining 40%. We then used the mean average error metric to evaluate the performance of the model.</a:t>
            </a:r>
          </a:p>
        </p:txBody>
      </p:sp>
      <p:sp>
        <p:nvSpPr>
          <p:cNvPr id="4" name="Slide Number Placeholder 3"/>
          <p:cNvSpPr>
            <a:spLocks noGrp="1"/>
          </p:cNvSpPr>
          <p:nvPr>
            <p:ph type="sldNum" sz="quarter" idx="5"/>
          </p:nvPr>
        </p:nvSpPr>
        <p:spPr/>
        <p:txBody>
          <a:bodyPr/>
          <a:lstStyle/>
          <a:p>
            <a:fld id="{96959CA9-9918-6A43-A687-1294CDD06796}" type="slidenum">
              <a:rPr lang="en-US" smtClean="0"/>
              <a:t>7</a:t>
            </a:fld>
            <a:endParaRPr lang="en-US"/>
          </a:p>
        </p:txBody>
      </p:sp>
    </p:spTree>
    <p:extLst>
      <p:ext uri="{BB962C8B-B14F-4D97-AF65-F5344CB8AC3E}">
        <p14:creationId xmlns:p14="http://schemas.microsoft.com/office/powerpoint/2010/main" val="1577093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Responder app. Here, we have the two main windows of the main application interface. The screenshot on the left shows the actual number of calls by fishnet across the county at the date selected, and the screenshot on the right shows the predicted risk levels for each fishnet. The user will also have the ability to pick any date using the dropdown menu at the top right corner.</a:t>
            </a:r>
          </a:p>
        </p:txBody>
      </p:sp>
      <p:sp>
        <p:nvSpPr>
          <p:cNvPr id="4" name="Slide Number Placeholder 3"/>
          <p:cNvSpPr>
            <a:spLocks noGrp="1"/>
          </p:cNvSpPr>
          <p:nvPr>
            <p:ph type="sldNum" sz="quarter" idx="5"/>
          </p:nvPr>
        </p:nvSpPr>
        <p:spPr/>
        <p:txBody>
          <a:bodyPr/>
          <a:lstStyle/>
          <a:p>
            <a:fld id="{96959CA9-9918-6A43-A687-1294CDD06796}" type="slidenum">
              <a:rPr lang="en-US" smtClean="0"/>
              <a:t>8</a:t>
            </a:fld>
            <a:endParaRPr lang="en-US"/>
          </a:p>
        </p:txBody>
      </p:sp>
    </p:spTree>
    <p:extLst>
      <p:ext uri="{BB962C8B-B14F-4D97-AF65-F5344CB8AC3E}">
        <p14:creationId xmlns:p14="http://schemas.microsoft.com/office/powerpoint/2010/main" val="3460161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feature we would like to include is the standby location suggestions. This feature uses the model-predicted risk levels to present areas that are more likely to generate EMS calls, and recommend standby areas for EMS responders that shortens response times for these areas. The EMS responder can then accept these suggested locations, and the system updates dispatch and other responders that a particular area has been covered. The map will update accordingly.</a:t>
            </a:r>
          </a:p>
        </p:txBody>
      </p:sp>
      <p:sp>
        <p:nvSpPr>
          <p:cNvPr id="4" name="Slide Number Placeholder 3"/>
          <p:cNvSpPr>
            <a:spLocks noGrp="1"/>
          </p:cNvSpPr>
          <p:nvPr>
            <p:ph type="sldNum" sz="quarter" idx="5"/>
          </p:nvPr>
        </p:nvSpPr>
        <p:spPr/>
        <p:txBody>
          <a:bodyPr/>
          <a:lstStyle/>
          <a:p>
            <a:fld id="{96959CA9-9918-6A43-A687-1294CDD06796}" type="slidenum">
              <a:rPr lang="en-US" smtClean="0"/>
              <a:t>9</a:t>
            </a:fld>
            <a:endParaRPr lang="en-US"/>
          </a:p>
        </p:txBody>
      </p:sp>
    </p:spTree>
    <p:extLst>
      <p:ext uri="{BB962C8B-B14F-4D97-AF65-F5344CB8AC3E}">
        <p14:creationId xmlns:p14="http://schemas.microsoft.com/office/powerpoint/2010/main" val="2150590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12/17/18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tiff"/><Relationship Id="rId5" Type="http://schemas.openxmlformats.org/officeDocument/2006/relationships/image" Target="../media/image4.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tiff"/><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4.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4.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tiff"/><Relationship Id="rId5" Type="http://schemas.openxmlformats.org/officeDocument/2006/relationships/image" Target="../media/image4.jpg"/><Relationship Id="rId4" Type="http://schemas.openxmlformats.org/officeDocument/2006/relationships/notesSlide" Target="../notesSlides/notesSlide8.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tiff"/><Relationship Id="rId5" Type="http://schemas.openxmlformats.org/officeDocument/2006/relationships/image" Target="../media/image4.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41E6-900A-2B44-A930-1A9B6A88C883}"/>
              </a:ext>
            </a:extLst>
          </p:cNvPr>
          <p:cNvSpPr>
            <a:spLocks noGrp="1"/>
          </p:cNvSpPr>
          <p:nvPr>
            <p:ph type="ctrTitle"/>
          </p:nvPr>
        </p:nvSpPr>
        <p:spPr>
          <a:xfrm>
            <a:off x="3962399" y="471133"/>
            <a:ext cx="7197726" cy="2421464"/>
          </a:xfrm>
          <a:noFill/>
        </p:spPr>
        <p:txBody>
          <a:bodyPr>
            <a:normAutofit fontScale="90000"/>
          </a:bodyPr>
          <a:lstStyle/>
          <a:p>
            <a:r>
              <a:rPr lang="en-US" cap="none" dirty="0">
                <a:solidFill>
                  <a:schemeClr val="bg1"/>
                </a:solidFill>
              </a:rPr>
              <a:t>Response 101: Predicting EMS Call Locations For Strategic Ambulance Allocation</a:t>
            </a:r>
          </a:p>
        </p:txBody>
      </p:sp>
      <p:sp>
        <p:nvSpPr>
          <p:cNvPr id="3" name="Subtitle 2">
            <a:extLst>
              <a:ext uri="{FF2B5EF4-FFF2-40B4-BE49-F238E27FC236}">
                <a16:creationId xmlns:a16="http://schemas.microsoft.com/office/drawing/2014/main" id="{82742504-E8FC-814E-A1A6-EA7EFA193AD0}"/>
              </a:ext>
            </a:extLst>
          </p:cNvPr>
          <p:cNvSpPr>
            <a:spLocks noGrp="1"/>
          </p:cNvSpPr>
          <p:nvPr>
            <p:ph type="subTitle" idx="1"/>
          </p:nvPr>
        </p:nvSpPr>
        <p:spPr>
          <a:xfrm>
            <a:off x="3962399" y="4981400"/>
            <a:ext cx="7197726" cy="1405467"/>
          </a:xfrm>
        </p:spPr>
        <p:txBody>
          <a:bodyPr/>
          <a:lstStyle/>
          <a:p>
            <a:pPr>
              <a:spcAft>
                <a:spcPts val="0"/>
              </a:spcAft>
            </a:pPr>
            <a:r>
              <a:rPr lang="en-US" dirty="0">
                <a:solidFill>
                  <a:schemeClr val="bg1"/>
                </a:solidFill>
              </a:rPr>
              <a:t>MUSA 507</a:t>
            </a:r>
          </a:p>
          <a:p>
            <a:pPr>
              <a:spcAft>
                <a:spcPts val="0"/>
              </a:spcAft>
            </a:pPr>
            <a:r>
              <a:rPr lang="en-US" cap="none" dirty="0">
                <a:solidFill>
                  <a:schemeClr val="bg1"/>
                </a:solidFill>
              </a:rPr>
              <a:t>Team EMS</a:t>
            </a:r>
          </a:p>
          <a:p>
            <a:pPr>
              <a:spcAft>
                <a:spcPts val="0"/>
              </a:spcAft>
            </a:pPr>
            <a:r>
              <a:rPr lang="en-US" cap="none" dirty="0">
                <a:solidFill>
                  <a:schemeClr val="bg1"/>
                </a:solidFill>
              </a:rPr>
              <a:t>Anthony Ayebiahwe, Steven Chang</a:t>
            </a:r>
          </a:p>
        </p:txBody>
      </p:sp>
      <p:pic>
        <p:nvPicPr>
          <p:cNvPr id="6" name="Audio 5">
            <a:hlinkClick r:id="" action="ppaction://media"/>
            <a:extLst>
              <a:ext uri="{FF2B5EF4-FFF2-40B4-BE49-F238E27FC236}">
                <a16:creationId xmlns:a16="http://schemas.microsoft.com/office/drawing/2014/main" id="{09450862-F2CF-C24D-87C3-5967E51C25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37535501"/>
      </p:ext>
    </p:extLst>
  </p:cSld>
  <p:clrMapOvr>
    <a:masterClrMapping/>
  </p:clrMapOvr>
  <p:transition spd="slow" advTm="946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2" y="609600"/>
            <a:ext cx="7286624" cy="721489"/>
          </a:xfrm>
        </p:spPr>
        <p:txBody>
          <a:bodyPr/>
          <a:lstStyle/>
          <a:p>
            <a:r>
              <a:rPr lang="en-US" cap="none" dirty="0">
                <a:solidFill>
                  <a:schemeClr val="bg1"/>
                </a:solidFill>
              </a:rPr>
              <a:t>Additional Features: Routing</a:t>
            </a:r>
          </a:p>
        </p:txBody>
      </p:sp>
      <p:sp>
        <p:nvSpPr>
          <p:cNvPr id="20" name="TextBox 19">
            <a:extLst>
              <a:ext uri="{FF2B5EF4-FFF2-40B4-BE49-F238E27FC236}">
                <a16:creationId xmlns:a16="http://schemas.microsoft.com/office/drawing/2014/main" id="{3EB2F563-AB86-C94D-8885-B0471DE15695}"/>
              </a:ext>
            </a:extLst>
          </p:cNvPr>
          <p:cNvSpPr txBox="1"/>
          <p:nvPr/>
        </p:nvSpPr>
        <p:spPr>
          <a:xfrm>
            <a:off x="685801" y="1257299"/>
            <a:ext cx="72866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Calls and locations will be displayed in-app in real time, allowing responders on standby to accept and respond </a:t>
            </a:r>
          </a:p>
          <a:p>
            <a:pPr marL="285750" indent="-285750">
              <a:buFont typeface="Arial" panose="020B0604020202020204" pitchFamily="34" charset="0"/>
              <a:buChar char="•"/>
            </a:pPr>
            <a:r>
              <a:rPr lang="en-US" dirty="0">
                <a:solidFill>
                  <a:schemeClr val="bg1"/>
                </a:solidFill>
              </a:rPr>
              <a:t>Provides turn-by-turn navigations to the location of the call</a:t>
            </a:r>
          </a:p>
          <a:p>
            <a:pPr marL="285750" indent="-285750">
              <a:buFont typeface="Arial" panose="020B0604020202020204" pitchFamily="34" charset="0"/>
              <a:buChar char="•"/>
            </a:pPr>
            <a:r>
              <a:rPr lang="en-US" dirty="0">
                <a:solidFill>
                  <a:schemeClr val="bg1"/>
                </a:solidFill>
              </a:rPr>
              <a:t>Updates across the system to reduce latency and intermediary communication</a:t>
            </a:r>
          </a:p>
          <a:p>
            <a:pPr marL="285750" indent="-285750">
              <a:buFont typeface="Arial" panose="020B0604020202020204" pitchFamily="34" charset="0"/>
              <a:buChar char="•"/>
            </a:pPr>
            <a:r>
              <a:rPr lang="en-US" dirty="0">
                <a:solidFill>
                  <a:schemeClr val="bg1"/>
                </a:solidFill>
              </a:rPr>
              <a:t>Allows responders to quickly request for backup in-app as needed</a:t>
            </a:r>
          </a:p>
        </p:txBody>
      </p:sp>
      <p:pic>
        <p:nvPicPr>
          <p:cNvPr id="5" name="Picture 4" descr="A close up of a map&#13;&#10;&#13;&#10;Description automatically generated">
            <a:extLst>
              <a:ext uri="{FF2B5EF4-FFF2-40B4-BE49-F238E27FC236}">
                <a16:creationId xmlns:a16="http://schemas.microsoft.com/office/drawing/2014/main" id="{C80B3BE9-6CCA-7F4B-B89C-46C6A6DAEB8C}"/>
              </a:ext>
            </a:extLst>
          </p:cNvPr>
          <p:cNvPicPr>
            <a:picLocks noChangeAspect="1"/>
          </p:cNvPicPr>
          <p:nvPr/>
        </p:nvPicPr>
        <p:blipFill>
          <a:blip r:embed="rId6"/>
          <a:stretch>
            <a:fillRect/>
          </a:stretch>
        </p:blipFill>
        <p:spPr>
          <a:xfrm>
            <a:off x="8287331" y="168865"/>
            <a:ext cx="3218867" cy="6520269"/>
          </a:xfrm>
          <a:prstGeom prst="rect">
            <a:avLst/>
          </a:prstGeom>
        </p:spPr>
      </p:pic>
      <p:pic>
        <p:nvPicPr>
          <p:cNvPr id="4" name="Audio 3">
            <a:hlinkClick r:id="" action="ppaction://media"/>
            <a:extLst>
              <a:ext uri="{FF2B5EF4-FFF2-40B4-BE49-F238E27FC236}">
                <a16:creationId xmlns:a16="http://schemas.microsoft.com/office/drawing/2014/main" id="{B063CB23-B40D-F64F-9C42-27DD726638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15546513"/>
      </p:ext>
    </p:extLst>
  </p:cSld>
  <p:clrMapOvr>
    <a:masterClrMapping/>
  </p:clrMapOvr>
  <p:transition spd="slow" advTm="3176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1" y="399683"/>
            <a:ext cx="10131425" cy="721489"/>
          </a:xfrm>
        </p:spPr>
        <p:txBody>
          <a:bodyPr/>
          <a:lstStyle/>
          <a:p>
            <a:r>
              <a:rPr lang="en-US" cap="none" dirty="0">
                <a:solidFill>
                  <a:schemeClr val="bg1"/>
                </a:solidFill>
              </a:rPr>
              <a:t>Future Improvements</a:t>
            </a:r>
          </a:p>
        </p:txBody>
      </p:sp>
      <p:sp>
        <p:nvSpPr>
          <p:cNvPr id="20" name="TextBox 19">
            <a:extLst>
              <a:ext uri="{FF2B5EF4-FFF2-40B4-BE49-F238E27FC236}">
                <a16:creationId xmlns:a16="http://schemas.microsoft.com/office/drawing/2014/main" id="{3EB2F563-AB86-C94D-8885-B0471DE15695}"/>
              </a:ext>
            </a:extLst>
          </p:cNvPr>
          <p:cNvSpPr txBox="1"/>
          <p:nvPr/>
        </p:nvSpPr>
        <p:spPr>
          <a:xfrm>
            <a:off x="685801" y="1187161"/>
            <a:ext cx="1084318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Identify additional demographic and socioeconomic variables to improve predictive power of our model</a:t>
            </a:r>
          </a:p>
          <a:p>
            <a:pPr marL="285750" indent="-285750">
              <a:buFont typeface="Arial" panose="020B0604020202020204" pitchFamily="34" charset="0"/>
              <a:buChar char="•"/>
            </a:pPr>
            <a:r>
              <a:rPr lang="en-US" sz="2400" dirty="0">
                <a:solidFill>
                  <a:schemeClr val="bg1"/>
                </a:solidFill>
              </a:rPr>
              <a:t>Incorporates the ability to intelligently override traffic and one-way streets for navigation through all available roadways when sirens are activated</a:t>
            </a:r>
          </a:p>
        </p:txBody>
      </p:sp>
      <p:pic>
        <p:nvPicPr>
          <p:cNvPr id="4" name="Audio 3">
            <a:hlinkClick r:id="" action="ppaction://media"/>
            <a:extLst>
              <a:ext uri="{FF2B5EF4-FFF2-40B4-BE49-F238E27FC236}">
                <a16:creationId xmlns:a16="http://schemas.microsoft.com/office/drawing/2014/main" id="{DC99C2DE-4DBA-6C4C-A8DA-51683DAFE7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3376854"/>
      </p:ext>
    </p:extLst>
  </p:cSld>
  <p:clrMapOvr>
    <a:masterClrMapping/>
  </p:clrMapOvr>
  <p:transition spd="slow" advTm="2915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1" y="399683"/>
            <a:ext cx="10131425" cy="721489"/>
          </a:xfrm>
        </p:spPr>
        <p:txBody>
          <a:bodyPr/>
          <a:lstStyle/>
          <a:p>
            <a:r>
              <a:rPr lang="en-US" cap="none" dirty="0">
                <a:solidFill>
                  <a:schemeClr val="bg1"/>
                </a:solidFill>
              </a:rPr>
              <a:t>Thank you</a:t>
            </a:r>
          </a:p>
        </p:txBody>
      </p:sp>
      <p:sp>
        <p:nvSpPr>
          <p:cNvPr id="5" name="TextBox 4">
            <a:extLst>
              <a:ext uri="{FF2B5EF4-FFF2-40B4-BE49-F238E27FC236}">
                <a16:creationId xmlns:a16="http://schemas.microsoft.com/office/drawing/2014/main" id="{6EE55062-52A4-004F-BC0A-3EC196717294}"/>
              </a:ext>
            </a:extLst>
          </p:cNvPr>
          <p:cNvSpPr txBox="1"/>
          <p:nvPr/>
        </p:nvSpPr>
        <p:spPr>
          <a:xfrm>
            <a:off x="685801" y="1187161"/>
            <a:ext cx="1084318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Questions? Reach us at:</a:t>
            </a:r>
          </a:p>
          <a:p>
            <a:pPr marL="742950" lvl="1" indent="-285750">
              <a:buFont typeface="Arial" panose="020B0604020202020204" pitchFamily="34" charset="0"/>
              <a:buChar char="•"/>
            </a:pPr>
            <a:r>
              <a:rPr lang="en-US" sz="2400" dirty="0">
                <a:solidFill>
                  <a:schemeClr val="bg1"/>
                </a:solidFill>
              </a:rPr>
              <a:t>Anthony Ayebiahwe: </a:t>
            </a:r>
            <a:r>
              <a:rPr lang="en-US" sz="2400" dirty="0" err="1">
                <a:solidFill>
                  <a:schemeClr val="bg1"/>
                </a:solidFill>
              </a:rPr>
              <a:t>aayeb@design.upenn.edu</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Steven Chang: </a:t>
            </a:r>
            <a:r>
              <a:rPr lang="en-US" sz="2400" dirty="0" err="1">
                <a:solidFill>
                  <a:schemeClr val="bg1"/>
                </a:solidFill>
              </a:rPr>
              <a:t>sbdchang@design.upenn.edu</a:t>
            </a:r>
            <a:endParaRPr lang="en-US" sz="2400" dirty="0">
              <a:solidFill>
                <a:schemeClr val="bg1"/>
              </a:solidFill>
            </a:endParaRPr>
          </a:p>
        </p:txBody>
      </p:sp>
      <p:pic>
        <p:nvPicPr>
          <p:cNvPr id="3" name="Audio 2">
            <a:hlinkClick r:id="" action="ppaction://media"/>
            <a:extLst>
              <a:ext uri="{FF2B5EF4-FFF2-40B4-BE49-F238E27FC236}">
                <a16:creationId xmlns:a16="http://schemas.microsoft.com/office/drawing/2014/main" id="{B60AF432-A8ED-8742-BDF1-30A490AEC9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27974091"/>
      </p:ext>
    </p:extLst>
  </p:cSld>
  <p:clrMapOvr>
    <a:masterClrMapping/>
  </p:clrMapOvr>
  <p:transition spd="slow" advTm="491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1" y="609600"/>
            <a:ext cx="10131425" cy="721489"/>
          </a:xfrm>
        </p:spPr>
        <p:txBody>
          <a:bodyPr/>
          <a:lstStyle/>
          <a:p>
            <a:r>
              <a:rPr lang="en-US" cap="none" dirty="0">
                <a:solidFill>
                  <a:schemeClr val="bg1"/>
                </a:solidFill>
              </a:rPr>
              <a:t>Overview</a:t>
            </a:r>
          </a:p>
        </p:txBody>
      </p:sp>
      <p:pic>
        <p:nvPicPr>
          <p:cNvPr id="17" name="Content Placeholder 16" descr="A screenshot of a cell phone&#13;&#10;&#13;&#10;Description automatically generated">
            <a:extLst>
              <a:ext uri="{FF2B5EF4-FFF2-40B4-BE49-F238E27FC236}">
                <a16:creationId xmlns:a16="http://schemas.microsoft.com/office/drawing/2014/main" id="{A5AE1223-2A0B-FF48-973C-233D6646C480}"/>
              </a:ext>
            </a:extLst>
          </p:cNvPr>
          <p:cNvPicPr>
            <a:picLocks noGrp="1" noChangeAspect="1"/>
          </p:cNvPicPr>
          <p:nvPr>
            <p:ph idx="1"/>
          </p:nvPr>
        </p:nvPicPr>
        <p:blipFill>
          <a:blip r:embed="rId6"/>
          <a:stretch>
            <a:fillRect/>
          </a:stretch>
        </p:blipFill>
        <p:spPr>
          <a:xfrm>
            <a:off x="8287332" y="168865"/>
            <a:ext cx="3218867" cy="6520269"/>
          </a:xfrm>
        </p:spPr>
      </p:pic>
      <p:sp>
        <p:nvSpPr>
          <p:cNvPr id="20" name="TextBox 19">
            <a:extLst>
              <a:ext uri="{FF2B5EF4-FFF2-40B4-BE49-F238E27FC236}">
                <a16:creationId xmlns:a16="http://schemas.microsoft.com/office/drawing/2014/main" id="{3EB2F563-AB86-C94D-8885-B0471DE15695}"/>
              </a:ext>
            </a:extLst>
          </p:cNvPr>
          <p:cNvSpPr txBox="1"/>
          <p:nvPr/>
        </p:nvSpPr>
        <p:spPr>
          <a:xfrm>
            <a:off x="685801" y="1257299"/>
            <a:ext cx="72866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Nobody wants to run into an emergency, call an ambulance, then having to wait forever for help to arrive</a:t>
            </a:r>
          </a:p>
          <a:p>
            <a:pPr marL="285750" indent="-285750">
              <a:buFont typeface="Arial" panose="020B0604020202020204" pitchFamily="34" charset="0"/>
              <a:buChar char="•"/>
            </a:pPr>
            <a:r>
              <a:rPr lang="en-US" dirty="0">
                <a:solidFill>
                  <a:schemeClr val="bg1"/>
                </a:solidFill>
              </a:rPr>
              <a:t>Introducing the Responder app</a:t>
            </a:r>
          </a:p>
          <a:p>
            <a:pPr marL="285750" indent="-285750">
              <a:buFont typeface="Arial" panose="020B0604020202020204" pitchFamily="34" charset="0"/>
              <a:buChar char="•"/>
            </a:pPr>
            <a:r>
              <a:rPr lang="en-US" dirty="0">
                <a:solidFill>
                  <a:schemeClr val="bg1"/>
                </a:solidFill>
              </a:rPr>
              <a:t>Designed for EMS responders</a:t>
            </a:r>
          </a:p>
          <a:p>
            <a:pPr marL="285750" indent="-285750">
              <a:buFont typeface="Arial" panose="020B0604020202020204" pitchFamily="34" charset="0"/>
              <a:buChar char="•"/>
            </a:pPr>
            <a:r>
              <a:rPr lang="en-US" dirty="0">
                <a:solidFill>
                  <a:schemeClr val="bg1"/>
                </a:solidFill>
              </a:rPr>
              <a:t>Powered by a predictive model for EMS call volume across space in Marin County, California</a:t>
            </a:r>
          </a:p>
        </p:txBody>
      </p:sp>
      <p:pic>
        <p:nvPicPr>
          <p:cNvPr id="22" name="Picture 21" descr="A close up of a map&#13;&#10;&#13;&#10;Description automatically generated">
            <a:extLst>
              <a:ext uri="{FF2B5EF4-FFF2-40B4-BE49-F238E27FC236}">
                <a16:creationId xmlns:a16="http://schemas.microsoft.com/office/drawing/2014/main" id="{B5E2F923-C1BC-1048-9B0B-E7145D7ED7EF}"/>
              </a:ext>
            </a:extLst>
          </p:cNvPr>
          <p:cNvPicPr>
            <a:picLocks noChangeAspect="1"/>
          </p:cNvPicPr>
          <p:nvPr/>
        </p:nvPicPr>
        <p:blipFill>
          <a:blip r:embed="rId7"/>
          <a:stretch>
            <a:fillRect/>
          </a:stretch>
        </p:blipFill>
        <p:spPr>
          <a:xfrm>
            <a:off x="2128204" y="3400425"/>
            <a:ext cx="4401817" cy="2847975"/>
          </a:xfrm>
          <a:prstGeom prst="rect">
            <a:avLst/>
          </a:prstGeom>
          <a:effectLst>
            <a:outerShdw blurRad="50800" dist="101600" dir="5400000" algn="ctr" rotWithShape="0">
              <a:srgbClr val="000000"/>
            </a:outerShdw>
          </a:effectLst>
        </p:spPr>
      </p:pic>
      <p:pic>
        <p:nvPicPr>
          <p:cNvPr id="5" name="Audio 4">
            <a:hlinkClick r:id="" action="ppaction://media"/>
            <a:extLst>
              <a:ext uri="{FF2B5EF4-FFF2-40B4-BE49-F238E27FC236}">
                <a16:creationId xmlns:a16="http://schemas.microsoft.com/office/drawing/2014/main" id="{40C12517-3919-DF46-9DCA-DC466C628C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72745734"/>
      </p:ext>
    </p:extLst>
  </p:cSld>
  <p:clrMapOvr>
    <a:masterClrMapping/>
  </p:clrMapOvr>
  <p:transition spd="slow" advTm="3058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0" y="221857"/>
            <a:ext cx="10131425" cy="721489"/>
          </a:xfrm>
        </p:spPr>
        <p:txBody>
          <a:bodyPr/>
          <a:lstStyle/>
          <a:p>
            <a:r>
              <a:rPr lang="en-US" cap="none" dirty="0">
                <a:solidFill>
                  <a:schemeClr val="bg1"/>
                </a:solidFill>
              </a:rPr>
              <a:t>Use Case + Motivation</a:t>
            </a:r>
          </a:p>
        </p:txBody>
      </p:sp>
      <p:sp>
        <p:nvSpPr>
          <p:cNvPr id="20" name="TextBox 19">
            <a:extLst>
              <a:ext uri="{FF2B5EF4-FFF2-40B4-BE49-F238E27FC236}">
                <a16:creationId xmlns:a16="http://schemas.microsoft.com/office/drawing/2014/main" id="{3EB2F563-AB86-C94D-8885-B0471DE15695}"/>
              </a:ext>
            </a:extLst>
          </p:cNvPr>
          <p:cNvSpPr txBox="1"/>
          <p:nvPr/>
        </p:nvSpPr>
        <p:spPr>
          <a:xfrm>
            <a:off x="683178" y="803008"/>
            <a:ext cx="10727771"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bg1"/>
                </a:solidFill>
              </a:rPr>
              <a:t>Over 20% of EMS calls in San Rafael, Marin County resulted in delayed responses</a:t>
            </a:r>
          </a:p>
          <a:p>
            <a:pPr marL="285750" indent="-285750">
              <a:buFont typeface="Arial" panose="020B0604020202020204" pitchFamily="34" charset="0"/>
              <a:buChar char="•"/>
            </a:pPr>
            <a:r>
              <a:rPr lang="en-US" sz="2200" dirty="0">
                <a:solidFill>
                  <a:schemeClr val="bg1"/>
                </a:solidFill>
              </a:rPr>
              <a:t>Policy question: Can we predict the locations of EMS calls such that ambulances and EMS units can be strategically positioned to shorten response times</a:t>
            </a:r>
          </a:p>
        </p:txBody>
      </p:sp>
      <p:sp>
        <p:nvSpPr>
          <p:cNvPr id="3" name="Snip Diagonal Corner Rectangle 2">
            <a:extLst>
              <a:ext uri="{FF2B5EF4-FFF2-40B4-BE49-F238E27FC236}">
                <a16:creationId xmlns:a16="http://schemas.microsoft.com/office/drawing/2014/main" id="{4FF3CCD7-78CF-9047-87AF-5B2160CA1417}"/>
              </a:ext>
            </a:extLst>
          </p:cNvPr>
          <p:cNvSpPr/>
          <p:nvPr/>
        </p:nvSpPr>
        <p:spPr>
          <a:xfrm>
            <a:off x="2533651" y="2604540"/>
            <a:ext cx="2048464" cy="647699"/>
          </a:xfrm>
          <a:prstGeom prst="snip2Diag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Data Collection</a:t>
            </a:r>
          </a:p>
        </p:txBody>
      </p:sp>
      <p:sp>
        <p:nvSpPr>
          <p:cNvPr id="7" name="Snip Diagonal Corner Rectangle 6">
            <a:extLst>
              <a:ext uri="{FF2B5EF4-FFF2-40B4-BE49-F238E27FC236}">
                <a16:creationId xmlns:a16="http://schemas.microsoft.com/office/drawing/2014/main" id="{94F5B351-1A28-CC4F-B303-A7DE2A0F4EB9}"/>
              </a:ext>
            </a:extLst>
          </p:cNvPr>
          <p:cNvSpPr/>
          <p:nvPr/>
        </p:nvSpPr>
        <p:spPr>
          <a:xfrm>
            <a:off x="4992655" y="2604538"/>
            <a:ext cx="2048464" cy="64769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Model Prediction</a:t>
            </a:r>
          </a:p>
        </p:txBody>
      </p:sp>
      <p:sp>
        <p:nvSpPr>
          <p:cNvPr id="8" name="Snip Diagonal Corner Rectangle 7">
            <a:extLst>
              <a:ext uri="{FF2B5EF4-FFF2-40B4-BE49-F238E27FC236}">
                <a16:creationId xmlns:a16="http://schemas.microsoft.com/office/drawing/2014/main" id="{D89A9388-E72E-6745-A028-963CCF8FA655}"/>
              </a:ext>
            </a:extLst>
          </p:cNvPr>
          <p:cNvSpPr/>
          <p:nvPr/>
        </p:nvSpPr>
        <p:spPr>
          <a:xfrm>
            <a:off x="7451660" y="2604538"/>
            <a:ext cx="2048464" cy="647699"/>
          </a:xfrm>
          <a:prstGeom prst="snip2Diag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Field Execution</a:t>
            </a:r>
          </a:p>
        </p:txBody>
      </p:sp>
      <p:sp>
        <p:nvSpPr>
          <p:cNvPr id="4" name="Round Diagonal Corner Rectangle 3">
            <a:extLst>
              <a:ext uri="{FF2B5EF4-FFF2-40B4-BE49-F238E27FC236}">
                <a16:creationId xmlns:a16="http://schemas.microsoft.com/office/drawing/2014/main" id="{C99A983A-69F9-4847-9F6E-7C387D702E72}"/>
              </a:ext>
            </a:extLst>
          </p:cNvPr>
          <p:cNvSpPr/>
          <p:nvPr/>
        </p:nvSpPr>
        <p:spPr>
          <a:xfrm>
            <a:off x="2533651" y="3429001"/>
            <a:ext cx="1285875" cy="447675"/>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Call placed</a:t>
            </a:r>
          </a:p>
        </p:txBody>
      </p:sp>
      <p:sp>
        <p:nvSpPr>
          <p:cNvPr id="10" name="Round Diagonal Corner Rectangle 9">
            <a:extLst>
              <a:ext uri="{FF2B5EF4-FFF2-40B4-BE49-F238E27FC236}">
                <a16:creationId xmlns:a16="http://schemas.microsoft.com/office/drawing/2014/main" id="{B8EC9F7A-0DEC-E740-9D2C-CDC716F727B3}"/>
              </a:ext>
            </a:extLst>
          </p:cNvPr>
          <p:cNvSpPr/>
          <p:nvPr/>
        </p:nvSpPr>
        <p:spPr>
          <a:xfrm>
            <a:off x="2533650" y="4278374"/>
            <a:ext cx="1743074" cy="532302"/>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 Call location logged</a:t>
            </a:r>
          </a:p>
        </p:txBody>
      </p:sp>
      <p:sp>
        <p:nvSpPr>
          <p:cNvPr id="11" name="Round Diagonal Corner Rectangle 10">
            <a:extLst>
              <a:ext uri="{FF2B5EF4-FFF2-40B4-BE49-F238E27FC236}">
                <a16:creationId xmlns:a16="http://schemas.microsoft.com/office/drawing/2014/main" id="{FC84921C-DBE0-3240-98DA-2DBDC4DD809F}"/>
              </a:ext>
            </a:extLst>
          </p:cNvPr>
          <p:cNvSpPr/>
          <p:nvPr/>
        </p:nvSpPr>
        <p:spPr>
          <a:xfrm>
            <a:off x="2533650" y="5193616"/>
            <a:ext cx="1285876" cy="532302"/>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point collected</a:t>
            </a:r>
          </a:p>
        </p:txBody>
      </p:sp>
      <p:sp>
        <p:nvSpPr>
          <p:cNvPr id="12" name="Round Diagonal Corner Rectangle 11">
            <a:extLst>
              <a:ext uri="{FF2B5EF4-FFF2-40B4-BE49-F238E27FC236}">
                <a16:creationId xmlns:a16="http://schemas.microsoft.com/office/drawing/2014/main" id="{F735B9D4-223D-1A4D-A70F-FE226DC65DF2}"/>
              </a:ext>
            </a:extLst>
          </p:cNvPr>
          <p:cNvSpPr/>
          <p:nvPr/>
        </p:nvSpPr>
        <p:spPr>
          <a:xfrm>
            <a:off x="4992655" y="3429001"/>
            <a:ext cx="1436720" cy="586003"/>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Analyzed by algorithm</a:t>
            </a:r>
          </a:p>
        </p:txBody>
      </p:sp>
      <p:sp>
        <p:nvSpPr>
          <p:cNvPr id="13" name="Round Diagonal Corner Rectangle 12">
            <a:extLst>
              <a:ext uri="{FF2B5EF4-FFF2-40B4-BE49-F238E27FC236}">
                <a16:creationId xmlns:a16="http://schemas.microsoft.com/office/drawing/2014/main" id="{88EA7719-AA9E-0740-BA00-B9F2935B1F2D}"/>
              </a:ext>
            </a:extLst>
          </p:cNvPr>
          <p:cNvSpPr/>
          <p:nvPr/>
        </p:nvSpPr>
        <p:spPr>
          <a:xfrm>
            <a:off x="4992655" y="4247196"/>
            <a:ext cx="1436720" cy="586003"/>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Predictions made</a:t>
            </a:r>
          </a:p>
        </p:txBody>
      </p:sp>
      <p:sp>
        <p:nvSpPr>
          <p:cNvPr id="14" name="Round Diagonal Corner Rectangle 13">
            <a:extLst>
              <a:ext uri="{FF2B5EF4-FFF2-40B4-BE49-F238E27FC236}">
                <a16:creationId xmlns:a16="http://schemas.microsoft.com/office/drawing/2014/main" id="{3287452A-24C0-984A-8792-0A94A803E989}"/>
              </a:ext>
            </a:extLst>
          </p:cNvPr>
          <p:cNvSpPr/>
          <p:nvPr/>
        </p:nvSpPr>
        <p:spPr>
          <a:xfrm>
            <a:off x="4992655" y="5193616"/>
            <a:ext cx="1436720" cy="857249"/>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Standby locations determined</a:t>
            </a:r>
          </a:p>
        </p:txBody>
      </p:sp>
      <p:sp>
        <p:nvSpPr>
          <p:cNvPr id="15" name="Round Diagonal Corner Rectangle 14">
            <a:extLst>
              <a:ext uri="{FF2B5EF4-FFF2-40B4-BE49-F238E27FC236}">
                <a16:creationId xmlns:a16="http://schemas.microsoft.com/office/drawing/2014/main" id="{9437931A-2B29-EF4A-A077-EFD0399765A4}"/>
              </a:ext>
            </a:extLst>
          </p:cNvPr>
          <p:cNvSpPr/>
          <p:nvPr/>
        </p:nvSpPr>
        <p:spPr>
          <a:xfrm>
            <a:off x="7451660" y="3429000"/>
            <a:ext cx="2071778" cy="818196"/>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Standby location pushed to responders</a:t>
            </a:r>
          </a:p>
        </p:txBody>
      </p:sp>
      <p:sp>
        <p:nvSpPr>
          <p:cNvPr id="16" name="Round Diagonal Corner Rectangle 15">
            <a:extLst>
              <a:ext uri="{FF2B5EF4-FFF2-40B4-BE49-F238E27FC236}">
                <a16:creationId xmlns:a16="http://schemas.microsoft.com/office/drawing/2014/main" id="{6FF63659-3BA5-3E41-AF53-C1A690A7186A}"/>
              </a:ext>
            </a:extLst>
          </p:cNvPr>
          <p:cNvSpPr/>
          <p:nvPr/>
        </p:nvSpPr>
        <p:spPr>
          <a:xfrm>
            <a:off x="7451660" y="4561116"/>
            <a:ext cx="2071778" cy="674697"/>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Received call in predicted location</a:t>
            </a:r>
          </a:p>
        </p:txBody>
      </p:sp>
      <p:sp>
        <p:nvSpPr>
          <p:cNvPr id="18" name="Round Diagonal Corner Rectangle 17">
            <a:extLst>
              <a:ext uri="{FF2B5EF4-FFF2-40B4-BE49-F238E27FC236}">
                <a16:creationId xmlns:a16="http://schemas.microsoft.com/office/drawing/2014/main" id="{58355554-E371-0545-B006-E3C895A3A1FC}"/>
              </a:ext>
            </a:extLst>
          </p:cNvPr>
          <p:cNvSpPr/>
          <p:nvPr/>
        </p:nvSpPr>
        <p:spPr>
          <a:xfrm>
            <a:off x="7451660" y="5518563"/>
            <a:ext cx="2071778" cy="532302"/>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Faster response</a:t>
            </a:r>
          </a:p>
        </p:txBody>
      </p:sp>
      <p:cxnSp>
        <p:nvCxnSpPr>
          <p:cNvPr id="19" name="Straight Arrow Connector 18">
            <a:extLst>
              <a:ext uri="{FF2B5EF4-FFF2-40B4-BE49-F238E27FC236}">
                <a16:creationId xmlns:a16="http://schemas.microsoft.com/office/drawing/2014/main" id="{E3F517DE-2EB2-3741-A21D-AF1115555B73}"/>
              </a:ext>
            </a:extLst>
          </p:cNvPr>
          <p:cNvCxnSpPr>
            <a:stCxn id="4" idx="1"/>
          </p:cNvCxnSpPr>
          <p:nvPr/>
        </p:nvCxnSpPr>
        <p:spPr>
          <a:xfrm flipH="1">
            <a:off x="3176588" y="3876676"/>
            <a:ext cx="1" cy="40169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BDA7FE11-FBD8-3248-833A-2786E003CC04}"/>
              </a:ext>
            </a:extLst>
          </p:cNvPr>
          <p:cNvCxnSpPr>
            <a:endCxn id="11" idx="3"/>
          </p:cNvCxnSpPr>
          <p:nvPr/>
        </p:nvCxnSpPr>
        <p:spPr>
          <a:xfrm>
            <a:off x="3176588" y="4810676"/>
            <a:ext cx="0" cy="3829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 name="Elbow Connector 24">
            <a:extLst>
              <a:ext uri="{FF2B5EF4-FFF2-40B4-BE49-F238E27FC236}">
                <a16:creationId xmlns:a16="http://schemas.microsoft.com/office/drawing/2014/main" id="{8D001371-D8E8-B149-8E2A-F60D32AF1A92}"/>
              </a:ext>
            </a:extLst>
          </p:cNvPr>
          <p:cNvCxnSpPr>
            <a:stCxn id="11" idx="0"/>
            <a:endCxn id="12" idx="2"/>
          </p:cNvCxnSpPr>
          <p:nvPr/>
        </p:nvCxnSpPr>
        <p:spPr>
          <a:xfrm flipV="1">
            <a:off x="3819526" y="3722003"/>
            <a:ext cx="1173129" cy="173776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901F499E-97CF-2041-AC3A-353FD0D343E2}"/>
              </a:ext>
            </a:extLst>
          </p:cNvPr>
          <p:cNvCxnSpPr>
            <a:stCxn id="12" idx="1"/>
            <a:endCxn id="13" idx="3"/>
          </p:cNvCxnSpPr>
          <p:nvPr/>
        </p:nvCxnSpPr>
        <p:spPr>
          <a:xfrm>
            <a:off x="5711015" y="4015004"/>
            <a:ext cx="0" cy="23219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a:extLst>
              <a:ext uri="{FF2B5EF4-FFF2-40B4-BE49-F238E27FC236}">
                <a16:creationId xmlns:a16="http://schemas.microsoft.com/office/drawing/2014/main" id="{60D7A17A-C498-3344-A6EC-8AAF6BB7C85E}"/>
              </a:ext>
            </a:extLst>
          </p:cNvPr>
          <p:cNvCxnSpPr>
            <a:stCxn id="13" idx="1"/>
            <a:endCxn id="14" idx="3"/>
          </p:cNvCxnSpPr>
          <p:nvPr/>
        </p:nvCxnSpPr>
        <p:spPr>
          <a:xfrm>
            <a:off x="5711015" y="4833199"/>
            <a:ext cx="0" cy="3604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1" name="Elbow Connector 30">
            <a:extLst>
              <a:ext uri="{FF2B5EF4-FFF2-40B4-BE49-F238E27FC236}">
                <a16:creationId xmlns:a16="http://schemas.microsoft.com/office/drawing/2014/main" id="{665B9C60-0E4B-5649-877D-3612305DE9A1}"/>
              </a:ext>
            </a:extLst>
          </p:cNvPr>
          <p:cNvCxnSpPr>
            <a:stCxn id="14" idx="0"/>
            <a:endCxn id="15" idx="2"/>
          </p:cNvCxnSpPr>
          <p:nvPr/>
        </p:nvCxnSpPr>
        <p:spPr>
          <a:xfrm flipV="1">
            <a:off x="6429375" y="3838098"/>
            <a:ext cx="1022285" cy="1784143"/>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a:extLst>
              <a:ext uri="{FF2B5EF4-FFF2-40B4-BE49-F238E27FC236}">
                <a16:creationId xmlns:a16="http://schemas.microsoft.com/office/drawing/2014/main" id="{16E05169-2D76-0F47-8B33-699EEFA77F1B}"/>
              </a:ext>
            </a:extLst>
          </p:cNvPr>
          <p:cNvCxnSpPr>
            <a:stCxn id="15" idx="1"/>
            <a:endCxn id="16" idx="3"/>
          </p:cNvCxnSpPr>
          <p:nvPr/>
        </p:nvCxnSpPr>
        <p:spPr>
          <a:xfrm>
            <a:off x="8487549" y="4247196"/>
            <a:ext cx="0" cy="31392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Straight Arrow Connector 34">
            <a:extLst>
              <a:ext uri="{FF2B5EF4-FFF2-40B4-BE49-F238E27FC236}">
                <a16:creationId xmlns:a16="http://schemas.microsoft.com/office/drawing/2014/main" id="{248A74AC-55AB-0148-9E35-AE47501CAE28}"/>
              </a:ext>
            </a:extLst>
          </p:cNvPr>
          <p:cNvCxnSpPr>
            <a:stCxn id="16" idx="1"/>
            <a:endCxn id="18" idx="3"/>
          </p:cNvCxnSpPr>
          <p:nvPr/>
        </p:nvCxnSpPr>
        <p:spPr>
          <a:xfrm>
            <a:off x="8487549" y="5235813"/>
            <a:ext cx="0" cy="2827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6" name="Right Arrow 35">
            <a:extLst>
              <a:ext uri="{FF2B5EF4-FFF2-40B4-BE49-F238E27FC236}">
                <a16:creationId xmlns:a16="http://schemas.microsoft.com/office/drawing/2014/main" id="{644F0C5C-D9A6-0343-8363-F52894D3763A}"/>
              </a:ext>
            </a:extLst>
          </p:cNvPr>
          <p:cNvSpPr/>
          <p:nvPr/>
        </p:nvSpPr>
        <p:spPr>
          <a:xfrm>
            <a:off x="4654035" y="2881531"/>
            <a:ext cx="266700" cy="16020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81798F64-09B2-D345-93B4-F3FDC2A9F01D}"/>
              </a:ext>
            </a:extLst>
          </p:cNvPr>
          <p:cNvSpPr/>
          <p:nvPr/>
        </p:nvSpPr>
        <p:spPr>
          <a:xfrm>
            <a:off x="7114792" y="2881531"/>
            <a:ext cx="266700" cy="160203"/>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AFD8914B-CCCE-924B-95F0-DD9164F39D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5900693"/>
      </p:ext>
    </p:extLst>
  </p:cSld>
  <p:clrMapOvr>
    <a:masterClrMapping/>
  </p:clrMapOvr>
  <p:transition spd="slow" advTm="2977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1" y="399683"/>
            <a:ext cx="10131425" cy="721489"/>
          </a:xfrm>
        </p:spPr>
        <p:txBody>
          <a:bodyPr/>
          <a:lstStyle/>
          <a:p>
            <a:r>
              <a:rPr lang="en-US" cap="none" dirty="0">
                <a:solidFill>
                  <a:schemeClr val="bg1"/>
                </a:solidFill>
              </a:rPr>
              <a:t>Current Decision-Making Process</a:t>
            </a:r>
          </a:p>
        </p:txBody>
      </p:sp>
      <p:sp>
        <p:nvSpPr>
          <p:cNvPr id="20" name="TextBox 19">
            <a:extLst>
              <a:ext uri="{FF2B5EF4-FFF2-40B4-BE49-F238E27FC236}">
                <a16:creationId xmlns:a16="http://schemas.microsoft.com/office/drawing/2014/main" id="{3EB2F563-AB86-C94D-8885-B0471DE15695}"/>
              </a:ext>
            </a:extLst>
          </p:cNvPr>
          <p:cNvSpPr txBox="1"/>
          <p:nvPr/>
        </p:nvSpPr>
        <p:spPr>
          <a:xfrm>
            <a:off x="685801" y="1566727"/>
            <a:ext cx="6393729"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Call placed and routed to dispatcher</a:t>
            </a:r>
          </a:p>
          <a:p>
            <a:pPr marL="285750" indent="-285750">
              <a:buFont typeface="Arial" panose="020B0604020202020204" pitchFamily="34" charset="0"/>
              <a:buChar char="•"/>
            </a:pPr>
            <a:r>
              <a:rPr lang="en-US" dirty="0">
                <a:solidFill>
                  <a:schemeClr val="bg1"/>
                </a:solidFill>
              </a:rPr>
              <a:t>Dispatcher gets general idea of emergency and determines resources needed based on his/her best judgement</a:t>
            </a:r>
          </a:p>
          <a:p>
            <a:pPr marL="285750" indent="-285750">
              <a:buFont typeface="Arial" panose="020B0604020202020204" pitchFamily="34" charset="0"/>
              <a:buChar char="•"/>
            </a:pPr>
            <a:r>
              <a:rPr lang="en-US" dirty="0">
                <a:solidFill>
                  <a:schemeClr val="bg1"/>
                </a:solidFill>
              </a:rPr>
              <a:t>Dispatcher contacts teams with the necessary resources to respond</a:t>
            </a:r>
          </a:p>
          <a:p>
            <a:pPr marL="285750" indent="-285750">
              <a:buFont typeface="Arial" panose="020B0604020202020204" pitchFamily="34" charset="0"/>
              <a:buChar char="•"/>
            </a:pPr>
            <a:r>
              <a:rPr lang="en-US" dirty="0">
                <a:solidFill>
                  <a:schemeClr val="bg1"/>
                </a:solidFill>
              </a:rPr>
              <a:t>Intermediary communications, overwhelmed or underutilized resources may cause delays</a:t>
            </a:r>
          </a:p>
          <a:p>
            <a:pPr marL="285750" indent="-285750">
              <a:buFont typeface="Arial" panose="020B0604020202020204" pitchFamily="34" charset="0"/>
              <a:buChar char="•"/>
            </a:pPr>
            <a:r>
              <a:rPr lang="en-US" dirty="0">
                <a:solidFill>
                  <a:schemeClr val="bg1"/>
                </a:solidFill>
              </a:rPr>
              <a:t>In real emergencies these delays may pose serious life-or-death situations</a:t>
            </a:r>
          </a:p>
        </p:txBody>
      </p:sp>
      <p:pic>
        <p:nvPicPr>
          <p:cNvPr id="6" name="Content Placeholder 5" descr="A truck is parked on the side of a road&#13;&#10;&#13;&#10;Description automatically generated">
            <a:extLst>
              <a:ext uri="{FF2B5EF4-FFF2-40B4-BE49-F238E27FC236}">
                <a16:creationId xmlns:a16="http://schemas.microsoft.com/office/drawing/2014/main" id="{B76CDE44-FF54-9A45-8A93-D14C27A7C9B4}"/>
              </a:ext>
            </a:extLst>
          </p:cNvPr>
          <p:cNvPicPr>
            <a:picLocks noGrp="1" noChangeAspect="1"/>
          </p:cNvPicPr>
          <p:nvPr>
            <p:ph idx="1"/>
          </p:nvPr>
        </p:nvPicPr>
        <p:blipFill>
          <a:blip r:embed="rId6"/>
          <a:stretch>
            <a:fillRect/>
          </a:stretch>
        </p:blipFill>
        <p:spPr>
          <a:xfrm>
            <a:off x="7846474" y="1610967"/>
            <a:ext cx="3659725" cy="2614090"/>
          </a:xfrm>
        </p:spPr>
      </p:pic>
      <p:pic>
        <p:nvPicPr>
          <p:cNvPr id="5" name="Audio 4">
            <a:hlinkClick r:id="" action="ppaction://media"/>
            <a:extLst>
              <a:ext uri="{FF2B5EF4-FFF2-40B4-BE49-F238E27FC236}">
                <a16:creationId xmlns:a16="http://schemas.microsoft.com/office/drawing/2014/main" id="{951A8776-D2C9-5748-B660-51B08BA1F1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4588980"/>
      </p:ext>
    </p:extLst>
  </p:cSld>
  <p:clrMapOvr>
    <a:masterClrMapping/>
  </p:clrMapOvr>
  <p:transition spd="slow" advTm="3153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1" y="399683"/>
            <a:ext cx="10131425" cy="721489"/>
          </a:xfrm>
        </p:spPr>
        <p:txBody>
          <a:bodyPr/>
          <a:lstStyle/>
          <a:p>
            <a:r>
              <a:rPr lang="en-US" cap="none" dirty="0">
                <a:solidFill>
                  <a:schemeClr val="bg1"/>
                </a:solidFill>
              </a:rPr>
              <a:t>Outcome of Interest</a:t>
            </a:r>
          </a:p>
        </p:txBody>
      </p:sp>
      <p:sp>
        <p:nvSpPr>
          <p:cNvPr id="20" name="TextBox 19">
            <a:extLst>
              <a:ext uri="{FF2B5EF4-FFF2-40B4-BE49-F238E27FC236}">
                <a16:creationId xmlns:a16="http://schemas.microsoft.com/office/drawing/2014/main" id="{3EB2F563-AB86-C94D-8885-B0471DE15695}"/>
              </a:ext>
            </a:extLst>
          </p:cNvPr>
          <p:cNvSpPr txBox="1"/>
          <p:nvPr/>
        </p:nvSpPr>
        <p:spPr>
          <a:xfrm>
            <a:off x="685801" y="1187161"/>
            <a:ext cx="1084318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Faster response times, get patients to necessary care quicker</a:t>
            </a:r>
          </a:p>
          <a:p>
            <a:pPr marL="285750" indent="-285750">
              <a:buFont typeface="Arial" panose="020B0604020202020204" pitchFamily="34" charset="0"/>
              <a:buChar char="•"/>
            </a:pPr>
            <a:r>
              <a:rPr lang="en-US" sz="2400" dirty="0">
                <a:solidFill>
                  <a:schemeClr val="bg1"/>
                </a:solidFill>
              </a:rPr>
              <a:t>Less stress scrambling resources together when emergency arises</a:t>
            </a:r>
          </a:p>
          <a:p>
            <a:pPr marL="285750" indent="-285750">
              <a:buFont typeface="Arial" panose="020B0604020202020204" pitchFamily="34" charset="0"/>
              <a:buChar char="•"/>
            </a:pPr>
            <a:r>
              <a:rPr lang="en-US" sz="2400" dirty="0">
                <a:solidFill>
                  <a:schemeClr val="bg1"/>
                </a:solidFill>
              </a:rPr>
              <a:t>Maximizes use of limited resources</a:t>
            </a:r>
          </a:p>
          <a:p>
            <a:pPr marL="285750" indent="-285750">
              <a:buFont typeface="Arial" panose="020B0604020202020204" pitchFamily="34" charset="0"/>
              <a:buChar char="•"/>
            </a:pPr>
            <a:r>
              <a:rPr lang="en-US" sz="2400" dirty="0">
                <a:solidFill>
                  <a:schemeClr val="bg1"/>
                </a:solidFill>
              </a:rPr>
              <a:t>Sounds appealing? It should</a:t>
            </a:r>
          </a:p>
        </p:txBody>
      </p:sp>
      <p:pic>
        <p:nvPicPr>
          <p:cNvPr id="4" name="Audio 3">
            <a:hlinkClick r:id="" action="ppaction://media"/>
            <a:extLst>
              <a:ext uri="{FF2B5EF4-FFF2-40B4-BE49-F238E27FC236}">
                <a16:creationId xmlns:a16="http://schemas.microsoft.com/office/drawing/2014/main" id="{F47D2F12-8E71-A243-B5BE-7517B69FE0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4676480"/>
      </p:ext>
    </p:extLst>
  </p:cSld>
  <p:clrMapOvr>
    <a:masterClrMapping/>
  </p:clrMapOvr>
  <p:transition spd="slow" advTm="2454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1" y="399683"/>
            <a:ext cx="10131425" cy="721489"/>
          </a:xfrm>
        </p:spPr>
        <p:txBody>
          <a:bodyPr/>
          <a:lstStyle/>
          <a:p>
            <a:r>
              <a:rPr lang="en-US" cap="none" dirty="0">
                <a:solidFill>
                  <a:schemeClr val="bg1"/>
                </a:solidFill>
              </a:rPr>
              <a:t>Inputs and Data Wrangling</a:t>
            </a:r>
          </a:p>
        </p:txBody>
      </p:sp>
      <p:sp>
        <p:nvSpPr>
          <p:cNvPr id="5" name="TextBox 4">
            <a:extLst>
              <a:ext uri="{FF2B5EF4-FFF2-40B4-BE49-F238E27FC236}">
                <a16:creationId xmlns:a16="http://schemas.microsoft.com/office/drawing/2014/main" id="{10D259D7-00E3-8141-9053-09EA4039EA03}"/>
              </a:ext>
            </a:extLst>
          </p:cNvPr>
          <p:cNvSpPr txBox="1"/>
          <p:nvPr/>
        </p:nvSpPr>
        <p:spPr>
          <a:xfrm>
            <a:off x="685801" y="1257299"/>
            <a:ext cx="4234991"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Emergency incidents data from Marin County open data source </a:t>
            </a:r>
          </a:p>
          <a:p>
            <a:pPr marL="285750" indent="-285750">
              <a:buFont typeface="Arial" panose="020B0604020202020204" pitchFamily="34" charset="0"/>
              <a:buChar char="•"/>
            </a:pPr>
            <a:r>
              <a:rPr lang="en-US" dirty="0">
                <a:solidFill>
                  <a:schemeClr val="bg1"/>
                </a:solidFill>
              </a:rPr>
              <a:t>Marin County schools, libraries, nursing homes, medical facilities, law enforcement, and fire stations</a:t>
            </a:r>
          </a:p>
          <a:p>
            <a:pPr marL="285750" indent="-285750">
              <a:buFont typeface="Arial" panose="020B0604020202020204" pitchFamily="34" charset="0"/>
              <a:buChar char="•"/>
            </a:pPr>
            <a:r>
              <a:rPr lang="en-US" dirty="0">
                <a:solidFill>
                  <a:schemeClr val="bg1"/>
                </a:solidFill>
              </a:rPr>
              <a:t>Data wrangling</a:t>
            </a:r>
          </a:p>
          <a:p>
            <a:pPr marL="742950" lvl="1" indent="-285750">
              <a:buFont typeface="Arial" panose="020B0604020202020204" pitchFamily="34" charset="0"/>
              <a:buChar char="•"/>
            </a:pPr>
            <a:r>
              <a:rPr lang="en-US" dirty="0">
                <a:solidFill>
                  <a:schemeClr val="bg1"/>
                </a:solidFill>
              </a:rPr>
              <a:t>Divide Marin County into fishnet cells</a:t>
            </a:r>
          </a:p>
          <a:p>
            <a:pPr marL="742950" lvl="1" indent="-285750">
              <a:buFont typeface="Arial" panose="020B0604020202020204" pitchFamily="34" charset="0"/>
              <a:buChar char="•"/>
            </a:pPr>
            <a:r>
              <a:rPr lang="en-US" dirty="0">
                <a:solidFill>
                  <a:schemeClr val="bg1"/>
                </a:solidFill>
              </a:rPr>
              <a:t>Aggregate call count in each cell</a:t>
            </a:r>
          </a:p>
          <a:p>
            <a:pPr marL="742950" lvl="1" indent="-285750">
              <a:buFont typeface="Arial" panose="020B0604020202020204" pitchFamily="34" charset="0"/>
              <a:buChar char="•"/>
            </a:pPr>
            <a:r>
              <a:rPr lang="en-US" dirty="0">
                <a:solidFill>
                  <a:schemeClr val="bg1"/>
                </a:solidFill>
              </a:rPr>
              <a:t>Wrangle all facilities into the same fishnet</a:t>
            </a:r>
          </a:p>
          <a:p>
            <a:pPr marL="742950" lvl="1" indent="-285750">
              <a:buFont typeface="Arial" panose="020B0604020202020204" pitchFamily="34" charset="0"/>
              <a:buChar char="•"/>
            </a:pPr>
            <a:r>
              <a:rPr lang="en-US" dirty="0">
                <a:solidFill>
                  <a:schemeClr val="bg1"/>
                </a:solidFill>
              </a:rPr>
              <a:t>Feature-engineer distance variables</a:t>
            </a:r>
          </a:p>
        </p:txBody>
      </p:sp>
      <p:pic>
        <p:nvPicPr>
          <p:cNvPr id="7" name="Picture 6" descr="A close up of a map&#13;&#10;&#13;&#10;Description automatically generated">
            <a:extLst>
              <a:ext uri="{FF2B5EF4-FFF2-40B4-BE49-F238E27FC236}">
                <a16:creationId xmlns:a16="http://schemas.microsoft.com/office/drawing/2014/main" id="{B3E94463-59E6-3741-A072-F6B5EF9190DF}"/>
              </a:ext>
            </a:extLst>
          </p:cNvPr>
          <p:cNvPicPr>
            <a:picLocks noChangeAspect="1"/>
          </p:cNvPicPr>
          <p:nvPr/>
        </p:nvPicPr>
        <p:blipFill>
          <a:blip r:embed="rId6"/>
          <a:stretch>
            <a:fillRect/>
          </a:stretch>
        </p:blipFill>
        <p:spPr>
          <a:xfrm>
            <a:off x="5154833" y="1121172"/>
            <a:ext cx="2853463" cy="3186811"/>
          </a:xfrm>
          <a:prstGeom prst="rect">
            <a:avLst/>
          </a:prstGeom>
        </p:spPr>
      </p:pic>
      <p:pic>
        <p:nvPicPr>
          <p:cNvPr id="4" name="Picture 3" descr="A picture containing text&#13;&#10;&#13;&#10;Description automatically generated">
            <a:extLst>
              <a:ext uri="{FF2B5EF4-FFF2-40B4-BE49-F238E27FC236}">
                <a16:creationId xmlns:a16="http://schemas.microsoft.com/office/drawing/2014/main" id="{CE4311E5-7CE4-0248-8DAD-498A29F60469}"/>
              </a:ext>
            </a:extLst>
          </p:cNvPr>
          <p:cNvPicPr>
            <a:picLocks noChangeAspect="1"/>
          </p:cNvPicPr>
          <p:nvPr/>
        </p:nvPicPr>
        <p:blipFill>
          <a:blip r:embed="rId7"/>
          <a:stretch>
            <a:fillRect/>
          </a:stretch>
        </p:blipFill>
        <p:spPr>
          <a:xfrm>
            <a:off x="7680613" y="2586561"/>
            <a:ext cx="4401659" cy="4032758"/>
          </a:xfrm>
          <a:prstGeom prst="rect">
            <a:avLst/>
          </a:prstGeom>
        </p:spPr>
      </p:pic>
      <p:pic>
        <p:nvPicPr>
          <p:cNvPr id="6" name="Audio 5">
            <a:hlinkClick r:id="" action="ppaction://media"/>
            <a:extLst>
              <a:ext uri="{FF2B5EF4-FFF2-40B4-BE49-F238E27FC236}">
                <a16:creationId xmlns:a16="http://schemas.microsoft.com/office/drawing/2014/main" id="{3A386465-E2C7-6244-B89E-7EA272B64FA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8240003"/>
      </p:ext>
    </p:extLst>
  </p:cSld>
  <p:clrMapOvr>
    <a:masterClrMapping/>
  </p:clrMapOvr>
  <p:transition spd="slow" advTm="3611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1" y="399683"/>
            <a:ext cx="10131425" cy="721489"/>
          </a:xfrm>
        </p:spPr>
        <p:txBody>
          <a:bodyPr/>
          <a:lstStyle/>
          <a:p>
            <a:r>
              <a:rPr lang="en-US" cap="none" dirty="0">
                <a:solidFill>
                  <a:schemeClr val="bg1"/>
                </a:solidFill>
              </a:rPr>
              <a:t>Modeling Validations</a:t>
            </a:r>
          </a:p>
        </p:txBody>
      </p:sp>
      <p:sp>
        <p:nvSpPr>
          <p:cNvPr id="20" name="TextBox 19">
            <a:extLst>
              <a:ext uri="{FF2B5EF4-FFF2-40B4-BE49-F238E27FC236}">
                <a16:creationId xmlns:a16="http://schemas.microsoft.com/office/drawing/2014/main" id="{3EB2F563-AB86-C94D-8885-B0471DE15695}"/>
              </a:ext>
            </a:extLst>
          </p:cNvPr>
          <p:cNvSpPr txBox="1"/>
          <p:nvPr/>
        </p:nvSpPr>
        <p:spPr>
          <a:xfrm>
            <a:off x="685801" y="1187161"/>
            <a:ext cx="10843180" cy="461665"/>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p:txBody>
      </p:sp>
      <p:sp>
        <p:nvSpPr>
          <p:cNvPr id="4" name="TextBox 3">
            <a:extLst>
              <a:ext uri="{FF2B5EF4-FFF2-40B4-BE49-F238E27FC236}">
                <a16:creationId xmlns:a16="http://schemas.microsoft.com/office/drawing/2014/main" id="{BD74CA8C-01C0-EF4C-B340-FBA6A4AAB866}"/>
              </a:ext>
            </a:extLst>
          </p:cNvPr>
          <p:cNvSpPr txBox="1"/>
          <p:nvPr/>
        </p:nvSpPr>
        <p:spPr>
          <a:xfrm>
            <a:off x="685800" y="1257299"/>
            <a:ext cx="1044725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Poisson regression model with number of calls in a given space as the dependent variable</a:t>
            </a:r>
          </a:p>
          <a:p>
            <a:pPr marL="285750" indent="-285750">
              <a:buFont typeface="Arial" panose="020B0604020202020204" pitchFamily="34" charset="0"/>
              <a:buChar char="•"/>
            </a:pPr>
            <a:r>
              <a:rPr lang="en-US" dirty="0">
                <a:solidFill>
                  <a:schemeClr val="bg1"/>
                </a:solidFill>
              </a:rPr>
              <a:t>Spatially-dependent test sets</a:t>
            </a:r>
          </a:p>
          <a:p>
            <a:pPr marL="742950" lvl="1" indent="-285750">
              <a:buFont typeface="Arial" panose="020B0604020202020204" pitchFamily="34" charset="0"/>
              <a:buChar char="•"/>
            </a:pPr>
            <a:r>
              <a:rPr lang="en-US" dirty="0">
                <a:solidFill>
                  <a:schemeClr val="bg1"/>
                </a:solidFill>
              </a:rPr>
              <a:t>Train data using 60% of calls to test on remaining 40%</a:t>
            </a:r>
          </a:p>
          <a:p>
            <a:pPr marL="742950" lvl="1" indent="-285750">
              <a:buFont typeface="Arial" panose="020B0604020202020204" pitchFamily="34" charset="0"/>
              <a:buChar char="•"/>
            </a:pPr>
            <a:r>
              <a:rPr lang="en-US" dirty="0">
                <a:solidFill>
                  <a:schemeClr val="bg1"/>
                </a:solidFill>
              </a:rPr>
              <a:t>Use mean average error to evaluate the model</a:t>
            </a:r>
          </a:p>
        </p:txBody>
      </p:sp>
      <p:pic>
        <p:nvPicPr>
          <p:cNvPr id="6" name="Picture 5" descr="A screenshot of a cell phone&#13;&#10;&#13;&#10;Description automatically generated">
            <a:extLst>
              <a:ext uri="{FF2B5EF4-FFF2-40B4-BE49-F238E27FC236}">
                <a16:creationId xmlns:a16="http://schemas.microsoft.com/office/drawing/2014/main" id="{84E457B1-782B-D743-9199-CE8DF7A3884D}"/>
              </a:ext>
            </a:extLst>
          </p:cNvPr>
          <p:cNvPicPr>
            <a:picLocks noChangeAspect="1"/>
          </p:cNvPicPr>
          <p:nvPr/>
        </p:nvPicPr>
        <p:blipFill>
          <a:blip r:embed="rId6"/>
          <a:stretch>
            <a:fillRect/>
          </a:stretch>
        </p:blipFill>
        <p:spPr>
          <a:xfrm>
            <a:off x="3450082" y="2593755"/>
            <a:ext cx="5529326" cy="3902571"/>
          </a:xfrm>
          <a:prstGeom prst="rect">
            <a:avLst/>
          </a:prstGeom>
        </p:spPr>
      </p:pic>
      <p:pic>
        <p:nvPicPr>
          <p:cNvPr id="5" name="Audio 4">
            <a:hlinkClick r:id="" action="ppaction://media"/>
            <a:extLst>
              <a:ext uri="{FF2B5EF4-FFF2-40B4-BE49-F238E27FC236}">
                <a16:creationId xmlns:a16="http://schemas.microsoft.com/office/drawing/2014/main" id="{872C91D5-E5E2-8E4C-AADF-D67FC45376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57048810"/>
      </p:ext>
    </p:extLst>
  </p:cSld>
  <p:clrMapOvr>
    <a:masterClrMapping/>
  </p:clrMapOvr>
  <p:transition spd="slow" advTm="2725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1" y="609600"/>
            <a:ext cx="2996107" cy="1256907"/>
          </a:xfrm>
        </p:spPr>
        <p:txBody>
          <a:bodyPr>
            <a:normAutofit/>
          </a:bodyPr>
          <a:lstStyle/>
          <a:p>
            <a:r>
              <a:rPr lang="en-US" cap="none" dirty="0">
                <a:solidFill>
                  <a:schemeClr val="bg1"/>
                </a:solidFill>
              </a:rPr>
              <a:t>Meet the Responder App</a:t>
            </a:r>
          </a:p>
        </p:txBody>
      </p:sp>
      <p:pic>
        <p:nvPicPr>
          <p:cNvPr id="4" name="Picture 3" descr="A close up of a map&#13;&#10;&#13;&#10;Description automatically generated">
            <a:extLst>
              <a:ext uri="{FF2B5EF4-FFF2-40B4-BE49-F238E27FC236}">
                <a16:creationId xmlns:a16="http://schemas.microsoft.com/office/drawing/2014/main" id="{B2EBFAA0-356A-ED45-AE9B-875774BEFEC9}"/>
              </a:ext>
            </a:extLst>
          </p:cNvPr>
          <p:cNvPicPr>
            <a:picLocks noChangeAspect="1"/>
          </p:cNvPicPr>
          <p:nvPr/>
        </p:nvPicPr>
        <p:blipFill>
          <a:blip r:embed="rId6"/>
          <a:stretch>
            <a:fillRect/>
          </a:stretch>
        </p:blipFill>
        <p:spPr>
          <a:xfrm>
            <a:off x="5175184" y="394482"/>
            <a:ext cx="2996106" cy="6069035"/>
          </a:xfrm>
          <a:prstGeom prst="rect">
            <a:avLst/>
          </a:prstGeom>
        </p:spPr>
      </p:pic>
      <p:cxnSp>
        <p:nvCxnSpPr>
          <p:cNvPr id="14" name="Straight Connector 13">
            <a:extLst>
              <a:ext uri="{FF2B5EF4-FFF2-40B4-BE49-F238E27FC236}">
                <a16:creationId xmlns:a16="http://schemas.microsoft.com/office/drawing/2014/main" id="{3A40D5E4-BF26-0D45-8C60-52BE13270321}"/>
              </a:ext>
            </a:extLst>
          </p:cNvPr>
          <p:cNvCxnSpPr>
            <a:cxnSpLocks/>
          </p:cNvCxnSpPr>
          <p:nvPr/>
        </p:nvCxnSpPr>
        <p:spPr>
          <a:xfrm>
            <a:off x="8438701" y="2347275"/>
            <a:ext cx="1033476" cy="0"/>
          </a:xfrm>
          <a:prstGeom prst="line">
            <a:avLst/>
          </a:prstGeom>
          <a:ln>
            <a:solidFill>
              <a:schemeClr val="tx1">
                <a:lumMod val="50000"/>
              </a:schemeClr>
            </a:solidFill>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46A664D-0C3F-634F-9254-17B774E250E5}"/>
              </a:ext>
            </a:extLst>
          </p:cNvPr>
          <p:cNvSpPr/>
          <p:nvPr/>
        </p:nvSpPr>
        <p:spPr>
          <a:xfrm>
            <a:off x="545994" y="1866507"/>
            <a:ext cx="4254606"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Locations and distributions by times of past EMS calls at a glance</a:t>
            </a:r>
          </a:p>
          <a:p>
            <a:pPr marL="285750" indent="-285750">
              <a:buFont typeface="Arial" panose="020B0604020202020204" pitchFamily="34" charset="0"/>
              <a:buChar char="•"/>
            </a:pPr>
            <a:r>
              <a:rPr lang="en-US" dirty="0">
                <a:solidFill>
                  <a:schemeClr val="bg1"/>
                </a:solidFill>
              </a:rPr>
              <a:t>Easily compare how call occurrences may shift to identify potential patterns and trends</a:t>
            </a:r>
          </a:p>
        </p:txBody>
      </p:sp>
      <p:pic>
        <p:nvPicPr>
          <p:cNvPr id="5" name="Picture 4" descr="A close up of a map&#13;&#10;&#13;&#10;Description automatically generated">
            <a:extLst>
              <a:ext uri="{FF2B5EF4-FFF2-40B4-BE49-F238E27FC236}">
                <a16:creationId xmlns:a16="http://schemas.microsoft.com/office/drawing/2014/main" id="{561AB843-36CC-204F-A53B-2BE39D56549E}"/>
              </a:ext>
            </a:extLst>
          </p:cNvPr>
          <p:cNvPicPr>
            <a:picLocks noChangeAspect="1"/>
          </p:cNvPicPr>
          <p:nvPr/>
        </p:nvPicPr>
        <p:blipFill>
          <a:blip r:embed="rId7"/>
          <a:stretch>
            <a:fillRect/>
          </a:stretch>
        </p:blipFill>
        <p:spPr>
          <a:xfrm>
            <a:off x="5402774" y="1311275"/>
            <a:ext cx="2518634" cy="4365142"/>
          </a:xfrm>
          <a:prstGeom prst="rect">
            <a:avLst/>
          </a:prstGeom>
        </p:spPr>
      </p:pic>
      <p:pic>
        <p:nvPicPr>
          <p:cNvPr id="9" name="Picture 8" descr="A close up of a map&#13;&#10;&#13;&#10;Description automatically generated">
            <a:extLst>
              <a:ext uri="{FF2B5EF4-FFF2-40B4-BE49-F238E27FC236}">
                <a16:creationId xmlns:a16="http://schemas.microsoft.com/office/drawing/2014/main" id="{E2252740-051E-3C40-AF10-B4DFA6325105}"/>
              </a:ext>
            </a:extLst>
          </p:cNvPr>
          <p:cNvPicPr>
            <a:picLocks noChangeAspect="1"/>
          </p:cNvPicPr>
          <p:nvPr/>
        </p:nvPicPr>
        <p:blipFill>
          <a:blip r:embed="rId6"/>
          <a:stretch>
            <a:fillRect/>
          </a:stretch>
        </p:blipFill>
        <p:spPr>
          <a:xfrm>
            <a:off x="8545874" y="394481"/>
            <a:ext cx="2996106" cy="6069035"/>
          </a:xfrm>
          <a:prstGeom prst="rect">
            <a:avLst/>
          </a:prstGeom>
        </p:spPr>
      </p:pic>
      <p:pic>
        <p:nvPicPr>
          <p:cNvPr id="7" name="Picture 6" descr="A close up of a map&#13;&#10;&#13;&#10;Description automatically generated">
            <a:extLst>
              <a:ext uri="{FF2B5EF4-FFF2-40B4-BE49-F238E27FC236}">
                <a16:creationId xmlns:a16="http://schemas.microsoft.com/office/drawing/2014/main" id="{49E4C82F-D9E2-0A4F-8285-C9DF16CB8BF2}"/>
              </a:ext>
            </a:extLst>
          </p:cNvPr>
          <p:cNvPicPr>
            <a:picLocks noChangeAspect="1"/>
          </p:cNvPicPr>
          <p:nvPr/>
        </p:nvPicPr>
        <p:blipFill>
          <a:blip r:embed="rId8"/>
          <a:stretch>
            <a:fillRect/>
          </a:stretch>
        </p:blipFill>
        <p:spPr>
          <a:xfrm>
            <a:off x="8774355" y="1311275"/>
            <a:ext cx="2518485" cy="4379771"/>
          </a:xfrm>
          <a:prstGeom prst="rect">
            <a:avLst/>
          </a:prstGeom>
        </p:spPr>
      </p:pic>
      <p:pic>
        <p:nvPicPr>
          <p:cNvPr id="6" name="Audio 5">
            <a:hlinkClick r:id="" action="ppaction://media"/>
            <a:extLst>
              <a:ext uri="{FF2B5EF4-FFF2-40B4-BE49-F238E27FC236}">
                <a16:creationId xmlns:a16="http://schemas.microsoft.com/office/drawing/2014/main" id="{E3CD6F1A-570F-F94A-86BF-B67E51D0930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1897661"/>
      </p:ext>
    </p:extLst>
  </p:cSld>
  <p:clrMapOvr>
    <a:masterClrMapping/>
  </p:clrMapOvr>
  <p:transition spd="slow" advTm="2496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7D35-9886-AE45-81E2-C3797FDB99A1}"/>
              </a:ext>
            </a:extLst>
          </p:cNvPr>
          <p:cNvSpPr>
            <a:spLocks noGrp="1"/>
          </p:cNvSpPr>
          <p:nvPr>
            <p:ph type="title"/>
          </p:nvPr>
        </p:nvSpPr>
        <p:spPr>
          <a:xfrm>
            <a:off x="685802" y="609600"/>
            <a:ext cx="6601118" cy="1209773"/>
          </a:xfrm>
        </p:spPr>
        <p:txBody>
          <a:bodyPr>
            <a:normAutofit/>
          </a:bodyPr>
          <a:lstStyle/>
          <a:p>
            <a:r>
              <a:rPr lang="en-US" cap="none" dirty="0">
                <a:solidFill>
                  <a:schemeClr val="bg1"/>
                </a:solidFill>
              </a:rPr>
              <a:t>Additional Features: Standby Locations</a:t>
            </a:r>
          </a:p>
        </p:txBody>
      </p:sp>
      <p:sp>
        <p:nvSpPr>
          <p:cNvPr id="20" name="TextBox 19">
            <a:extLst>
              <a:ext uri="{FF2B5EF4-FFF2-40B4-BE49-F238E27FC236}">
                <a16:creationId xmlns:a16="http://schemas.microsoft.com/office/drawing/2014/main" id="{3EB2F563-AB86-C94D-8885-B0471DE15695}"/>
              </a:ext>
            </a:extLst>
          </p:cNvPr>
          <p:cNvSpPr txBox="1"/>
          <p:nvPr/>
        </p:nvSpPr>
        <p:spPr>
          <a:xfrm>
            <a:off x="685800" y="1954883"/>
            <a:ext cx="6601119"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Predicts where and when EMS calls may arise based on past data</a:t>
            </a:r>
          </a:p>
          <a:p>
            <a:pPr marL="285750" indent="-285750">
              <a:buFont typeface="Arial" panose="020B0604020202020204" pitchFamily="34" charset="0"/>
              <a:buChar char="•"/>
            </a:pPr>
            <a:r>
              <a:rPr lang="en-US" dirty="0">
                <a:solidFill>
                  <a:schemeClr val="bg1"/>
                </a:solidFill>
              </a:rPr>
              <a:t>Presents areas that are more likely to generate calls, and suggests those areas as potential standby locations</a:t>
            </a:r>
          </a:p>
          <a:p>
            <a:pPr marL="285750" indent="-285750">
              <a:buFont typeface="Arial" panose="020B0604020202020204" pitchFamily="34" charset="0"/>
              <a:buChar char="•"/>
            </a:pPr>
            <a:r>
              <a:rPr lang="en-US" dirty="0">
                <a:solidFill>
                  <a:schemeClr val="bg1"/>
                </a:solidFill>
              </a:rPr>
              <a:t>Users can accept locations to post in certain locations, which will update the system so dispatch and other responders will know if an area is already covered</a:t>
            </a:r>
          </a:p>
        </p:txBody>
      </p:sp>
      <p:pic>
        <p:nvPicPr>
          <p:cNvPr id="6" name="Content Placeholder 5" descr="A close up of a map&#13;&#10;&#13;&#10;Description automatically generated">
            <a:extLst>
              <a:ext uri="{FF2B5EF4-FFF2-40B4-BE49-F238E27FC236}">
                <a16:creationId xmlns:a16="http://schemas.microsoft.com/office/drawing/2014/main" id="{6F864114-16AB-8341-9CC9-26F6D3C9D132}"/>
              </a:ext>
            </a:extLst>
          </p:cNvPr>
          <p:cNvPicPr>
            <a:picLocks noGrp="1" noChangeAspect="1"/>
          </p:cNvPicPr>
          <p:nvPr>
            <p:ph idx="1"/>
          </p:nvPr>
        </p:nvPicPr>
        <p:blipFill>
          <a:blip r:embed="rId6"/>
          <a:stretch>
            <a:fillRect/>
          </a:stretch>
        </p:blipFill>
        <p:spPr>
          <a:xfrm>
            <a:off x="7431249" y="395810"/>
            <a:ext cx="2994795" cy="6066380"/>
          </a:xfrm>
        </p:spPr>
      </p:pic>
      <p:pic>
        <p:nvPicPr>
          <p:cNvPr id="4" name="Picture 3" descr="A close up of a map&#13;&#10;&#13;&#10;Description automatically generated">
            <a:extLst>
              <a:ext uri="{FF2B5EF4-FFF2-40B4-BE49-F238E27FC236}">
                <a16:creationId xmlns:a16="http://schemas.microsoft.com/office/drawing/2014/main" id="{B655D9D2-AB4D-4E44-8502-B279142D894C}"/>
              </a:ext>
            </a:extLst>
          </p:cNvPr>
          <p:cNvPicPr>
            <a:picLocks noChangeAspect="1"/>
          </p:cNvPicPr>
          <p:nvPr/>
        </p:nvPicPr>
        <p:blipFill>
          <a:blip r:embed="rId7"/>
          <a:stretch>
            <a:fillRect/>
          </a:stretch>
        </p:blipFill>
        <p:spPr>
          <a:xfrm>
            <a:off x="7666862" y="1316735"/>
            <a:ext cx="2520316" cy="4379977"/>
          </a:xfrm>
          <a:prstGeom prst="rect">
            <a:avLst/>
          </a:prstGeom>
        </p:spPr>
      </p:pic>
      <p:pic>
        <p:nvPicPr>
          <p:cNvPr id="5" name="Audio 4">
            <a:hlinkClick r:id="" action="ppaction://media"/>
            <a:extLst>
              <a:ext uri="{FF2B5EF4-FFF2-40B4-BE49-F238E27FC236}">
                <a16:creationId xmlns:a16="http://schemas.microsoft.com/office/drawing/2014/main" id="{A53208DF-7ABB-F04C-BD59-F99953AC51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18733796"/>
      </p:ext>
    </p:extLst>
  </p:cSld>
  <p:clrMapOvr>
    <a:masterClrMapping/>
  </p:clrMapOvr>
  <p:transition spd="slow" advTm="302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5712</TotalTime>
  <Words>1440</Words>
  <Application>Microsoft Macintosh PowerPoint</Application>
  <PresentationFormat>Widescreen</PresentationFormat>
  <Paragraphs>90</Paragraphs>
  <Slides>12</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Response 101: Predicting EMS Call Locations For Strategic Ambulance Allocation</vt:lpstr>
      <vt:lpstr>Overview</vt:lpstr>
      <vt:lpstr>Use Case + Motivation</vt:lpstr>
      <vt:lpstr>Current Decision-Making Process</vt:lpstr>
      <vt:lpstr>Outcome of Interest</vt:lpstr>
      <vt:lpstr>Inputs and Data Wrangling</vt:lpstr>
      <vt:lpstr>Modeling Validations</vt:lpstr>
      <vt:lpstr>Meet the Responder App</vt:lpstr>
      <vt:lpstr>Additional Features: Standby Locations</vt:lpstr>
      <vt:lpstr>Additional Features: Routing</vt:lpstr>
      <vt:lpstr>Future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Response 101: Predicting EMS Call Locations For Strategic Ambulance Allocation</dc:title>
  <dc:creator>Steven C.</dc:creator>
  <cp:lastModifiedBy>Steven C.</cp:lastModifiedBy>
  <cp:revision>40</cp:revision>
  <dcterms:created xsi:type="dcterms:W3CDTF">2018-12-04T17:15:46Z</dcterms:created>
  <dcterms:modified xsi:type="dcterms:W3CDTF">2018-12-17T22:34:41Z</dcterms:modified>
</cp:coreProperties>
</file>